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772400" cy="100584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Fira Sans Extra Condensed" panose="020B05030500000200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ivk/4j0+O/0XGq3ULvzPr2J94p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91DF2B-8CE8-47CA-A753-2D559099E446}">
  <a:tblStyle styleId="{2791DF2B-8CE8-47CA-A753-2D559099E44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5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jp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9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65" name="Google Shape;46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1066244c191_0_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495" name="Google Shape;495;g1066244c19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066244c191_0_13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	 </a:t>
            </a:r>
            <a:endParaRPr/>
          </a:p>
        </p:txBody>
      </p:sp>
      <p:sp>
        <p:nvSpPr>
          <p:cNvPr id="560" name="Google Shape;560;g1066244c19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25" name="Google Shape;62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add317ae2b_0_117:notes"/>
          <p:cNvSpPr txBox="1">
            <a:spLocks noGrp="1"/>
          </p:cNvSpPr>
          <p:nvPr>
            <p:ph type="body" idx="1"/>
          </p:nvPr>
        </p:nvSpPr>
        <p:spPr>
          <a:xfrm>
            <a:off x="777240" y="4777740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102600" rIns="102600" bIns="1026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650" name="Google Shape;650;gadd317ae2b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5" y="754380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9" name="Google Shape;259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5e9140ba5_0_9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g105e9140ba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5" name="Google Shape;3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9" name="Google Shape;4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add317ae2b_0_20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31" name="Google Shape;431;gadd317ae2b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05e9140ba5_0_16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48" name="Google Shape;448;g105e9140ba5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9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dd317ae2b_0_1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gadd317ae2b_0_1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gadd317ae2b_0_1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gadd317ae2b_0_1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gadd317ae2b_0_1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dd317ae2b_0_12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add317ae2b_0_12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5" name="Google Shape;125;gadd317ae2b_0_1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add317ae2b_0_1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add317ae2b_0_1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add317ae2b_0_14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gadd317ae2b_0_14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gadd317ae2b_0_1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gadd317ae2b_0_1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gadd317ae2b_0_1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dd317ae2b_0_1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gadd317ae2b_0_1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gadd317ae2b_0_14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gadd317ae2b_0_1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gadd317ae2b_0_1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gadd317ae2b_0_1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dd317ae2b_0_15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gadd317ae2b_0_15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4" name="Google Shape;144;gadd317ae2b_0_15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gadd317ae2b_0_15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6" name="Google Shape;146;gadd317ae2b_0_15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gadd317ae2b_0_1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add317ae2b_0_1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gadd317ae2b_0_1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d317ae2b_0_16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gadd317ae2b_0_16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add317ae2b_0_1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add317ae2b_0_16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dd317ae2b_0_16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gadd317ae2b_0_16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gadd317ae2b_0_1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dd317ae2b_0_17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add317ae2b_0_172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62" name="Google Shape;162;gadd317ae2b_0_172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3" name="Google Shape;163;gadd317ae2b_0_17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gadd317ae2b_0_1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gadd317ae2b_0_17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dd317ae2b_0_17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gadd317ae2b_0_17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gadd317ae2b_0_17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gadd317ae2b_0_17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add317ae2b_0_17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gadd317ae2b_0_1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dd317ae2b_0_18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gadd317ae2b_0_186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gadd317ae2b_0_1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gadd317ae2b_0_1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gadd317ae2b_0_1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add317ae2b_0_192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add317ae2b_0_192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gadd317ae2b_0_1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gadd317ae2b_0_1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gadd317ae2b_0_1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dd317ae2b_0_1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2" name="Google Shape;112;gadd317ae2b_0_1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gadd317ae2b_0_1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gadd317ae2b_0_1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gadd317ae2b_0_1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301989" cy="68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/>
          <p:nvPr/>
        </p:nvSpPr>
        <p:spPr>
          <a:xfrm>
            <a:off x="1611000" y="-2376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MX" sz="3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Algoritmos para conseguir rutas con menos acoso sexual</a:t>
            </a:r>
          </a:p>
        </p:txBody>
      </p:sp>
      <p:sp>
        <p:nvSpPr>
          <p:cNvPr id="193" name="Google Shape;193;p1"/>
          <p:cNvSpPr/>
          <p:nvPr/>
        </p:nvSpPr>
        <p:spPr>
          <a:xfrm>
            <a:off x="7499160" y="11430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Utilice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mismo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título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que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informe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"/>
          <p:cNvSpPr/>
          <p:nvPr/>
        </p:nvSpPr>
        <p:spPr>
          <a:xfrm rot="10800000" flipH="1">
            <a:off x="6732350" y="1475135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195" name="Google Shape;195;p1"/>
          <p:cNvSpPr/>
          <p:nvPr/>
        </p:nvSpPr>
        <p:spPr>
          <a:xfrm rot="10800000" flipH="1">
            <a:off x="4292075" y="947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196" name="Google Shape;196;p1"/>
          <p:cNvSpPr/>
          <p:nvPr/>
        </p:nvSpPr>
        <p:spPr>
          <a:xfrm>
            <a:off x="4703260" y="500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7" name="Google Shape;46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9"/>
          <p:cNvSpPr/>
          <p:nvPr/>
        </p:nvSpPr>
        <p:spPr>
          <a:xfrm>
            <a:off x="265320" y="376920"/>
            <a:ext cx="5402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Tiempos de ejecución del algoritmo 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9"/>
          <p:cNvSpPr/>
          <p:nvPr/>
        </p:nvSpPr>
        <p:spPr>
          <a:xfrm rot="10800000" flipH="1">
            <a:off x="52765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0" name="Google Shape;470;p9"/>
          <p:cNvSpPr/>
          <p:nvPr/>
        </p:nvSpPr>
        <p:spPr>
          <a:xfrm>
            <a:off x="5733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9"/>
          <p:cNvSpPr/>
          <p:nvPr/>
        </p:nvSpPr>
        <p:spPr>
          <a:xfrm>
            <a:off x="8716975" y="1630200"/>
            <a:ext cx="34254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4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Tiempos de ejecución</a:t>
            </a:r>
            <a:endParaRPr sz="2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2" name="Google Shape;472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77200" y="1617970"/>
            <a:ext cx="526680" cy="526680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9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9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9"/>
          <p:cNvSpPr/>
          <p:nvPr/>
        </p:nvSpPr>
        <p:spPr>
          <a:xfrm flipH="1">
            <a:off x="9302807" y="5400825"/>
            <a:ext cx="752058" cy="64665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76" name="Google Shape;476;p9"/>
          <p:cNvSpPr/>
          <p:nvPr/>
        </p:nvSpPr>
        <p:spPr>
          <a:xfrm>
            <a:off x="7384698" y="59954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incluya las unidades de medida, por ejemplo, minutos, horas...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7" name="Google Shape;477;p9"/>
          <p:cNvPicPr preferRelativeResize="0"/>
          <p:nvPr/>
        </p:nvPicPr>
        <p:blipFill rotWithShape="1">
          <a:blip r:embed="rId5">
            <a:alphaModFix/>
          </a:blip>
          <a:srcRect t="28562" b="27895"/>
          <a:stretch/>
        </p:blipFill>
        <p:spPr>
          <a:xfrm>
            <a:off x="867925" y="2391275"/>
            <a:ext cx="2329000" cy="101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9"/>
          <p:cNvPicPr preferRelativeResize="0"/>
          <p:nvPr/>
        </p:nvPicPr>
        <p:blipFill rotWithShape="1">
          <a:blip r:embed="rId6">
            <a:alphaModFix/>
          </a:blip>
          <a:srcRect t="25645" b="27036"/>
          <a:stretch/>
        </p:blipFill>
        <p:spPr>
          <a:xfrm>
            <a:off x="4940125" y="2391274"/>
            <a:ext cx="2143125" cy="101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9"/>
          <p:cNvPicPr preferRelativeResize="0"/>
          <p:nvPr/>
        </p:nvPicPr>
        <p:blipFill rotWithShape="1">
          <a:blip r:embed="rId7">
            <a:alphaModFix/>
          </a:blip>
          <a:srcRect l="10870" t="31532" r="11313" b="21147"/>
          <a:stretch/>
        </p:blipFill>
        <p:spPr>
          <a:xfrm>
            <a:off x="588275" y="3649400"/>
            <a:ext cx="2940000" cy="91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822725" y="3519225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63675" y="4645100"/>
            <a:ext cx="2329000" cy="1197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2" name="Google Shape;482;p9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37200" y="4659289"/>
            <a:ext cx="2607000" cy="1216785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9"/>
          <p:cNvSpPr/>
          <p:nvPr/>
        </p:nvSpPr>
        <p:spPr>
          <a:xfrm>
            <a:off x="8669750" y="25938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2 horas 51 minutos</a:t>
            </a:r>
            <a:endParaRPr sz="2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9"/>
          <p:cNvSpPr/>
          <p:nvPr/>
        </p:nvSpPr>
        <p:spPr>
          <a:xfrm>
            <a:off x="8745950" y="3840425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6 horas 51 minutos</a:t>
            </a:r>
            <a:endParaRPr sz="2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9"/>
          <p:cNvSpPr/>
          <p:nvPr/>
        </p:nvSpPr>
        <p:spPr>
          <a:xfrm>
            <a:off x="8745950" y="4956050"/>
            <a:ext cx="294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8 horas 51 minutos</a:t>
            </a:r>
            <a:endParaRPr sz="22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9"/>
          <p:cNvSpPr/>
          <p:nvPr/>
        </p:nvSpPr>
        <p:spPr>
          <a:xfrm>
            <a:off x="3568425" y="2822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9"/>
          <p:cNvSpPr/>
          <p:nvPr/>
        </p:nvSpPr>
        <p:spPr>
          <a:xfrm>
            <a:off x="372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9"/>
          <p:cNvSpPr/>
          <p:nvPr/>
        </p:nvSpPr>
        <p:spPr>
          <a:xfrm>
            <a:off x="35684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9"/>
          <p:cNvSpPr/>
          <p:nvPr/>
        </p:nvSpPr>
        <p:spPr>
          <a:xfrm>
            <a:off x="7454625" y="27464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9"/>
          <p:cNvSpPr/>
          <p:nvPr/>
        </p:nvSpPr>
        <p:spPr>
          <a:xfrm>
            <a:off x="7530825" y="3965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9"/>
          <p:cNvSpPr/>
          <p:nvPr/>
        </p:nvSpPr>
        <p:spPr>
          <a:xfrm>
            <a:off x="7454625" y="5108650"/>
            <a:ext cx="920700" cy="1959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00AADB"/>
          </a:solidFill>
          <a:ln w="28575" cap="flat" cmpd="sng">
            <a:solidFill>
              <a:srgbClr val="001E3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9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7" name="Google Shape;497;g1066244c191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1066244c191_0_1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g1066244c191_0_1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g1066244c191_0_1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g1066244c191_0_1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g1066244c191_0_1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1066244c191_0_1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1066244c191_0_1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g1066244c191_0_1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g1066244c191_0_1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1066244c191_0_1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Estadística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8" name="Google Shape;508;g1066244c191_0_1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Optimización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09" name="Google Shape;509;g1066244c191_0_1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Probabilidad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10" name="Google Shape;510;g1066244c191_0_1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&amp; </a:t>
            </a: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4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11" name="Google Shape;511;g1066244c191_0_1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12" name="Google Shape;512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Estimaciones de riesgo MV</a:t>
              </a:r>
              <a:endParaRPr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3" name="Google Shape;513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4" name="Google Shape;514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5" name="Google Shape;515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6" name="Google Shape;516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7" name="Google Shape;517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18" name="Google Shape;518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19" name="Google Shape;519;g1066244c191_0_1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20" name="Google Shape;520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</a:t>
              </a:r>
              <a:r>
                <a:rPr lang="en-US" sz="14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timización </a:t>
              </a:r>
              <a:r>
                <a:rPr lang="en-US" b="1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Bi objetivo</a:t>
              </a:r>
              <a:endParaRPr sz="14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1" name="Google Shape;521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2" name="Google Shape;522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3" name="Google Shape;523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4" name="Google Shape;524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5" name="Google Shape;525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6" name="Google Shape;526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27" name="Google Shape;527;g1066244c191_0_1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28" name="Google Shape;528;g1066244c191_0_1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3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Otras estimaciones de riesgo</a:t>
              </a:r>
              <a:endParaRPr sz="13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29" name="Google Shape;529;g1066244c191_0_1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0" name="Google Shape;530;g1066244c191_0_1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1" name="Google Shape;531;g1066244c191_0_1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2" name="Google Shape;532;g1066244c191_0_1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3" name="Google Shape;533;g1066244c191_0_1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4" name="Google Shape;534;g1066244c191_0_1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35" name="Google Shape;535;g1066244c191_0_1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536" name="Google Shape;536;g1066244c191_0_1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Estimación de</a:t>
              </a: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Tráfico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7" name="Google Shape;537;g1066244c191_0_1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8" name="Google Shape;538;g1066244c191_0_1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9" name="Google Shape;539;g1066244c191_0_1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0" name="Google Shape;540;g1066244c191_0_1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" name="Google Shape;541;g1066244c191_0_1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2" name="Google Shape;542;g1066244c191_0_1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543" name="Google Shape;543;g1066244c191_0_1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44" name="Google Shape;544;g1066244c191_0_1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g1066244c191_0_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g1066244c191_0_1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1066244c191_0_1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1066244c191_0_1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g1066244c191_0_1"/>
          <p:cNvSpPr/>
          <p:nvPr/>
        </p:nvSpPr>
        <p:spPr>
          <a:xfrm>
            <a:off x="-141598" y="4099808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 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Ingeniería 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sistemas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g1066244c191_0_1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g1066244c191_0_1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2" name="Google Shape;552;g1066244c191_0_1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3" name="Google Shape;553;g1066244c191_0_1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4" name="Google Shape;554;g1066244c191_0_1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g1066244c191_0_1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6" name="Google Shape;556;g1066244c191_0_1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557" name="Google Shape;557;g1066244c191_0_1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g1066244c191_0_1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80" y="0"/>
            <a:ext cx="12197163" cy="6856922"/>
          </a:xfrm>
          <a:prstGeom prst="rect">
            <a:avLst/>
          </a:prstGeom>
          <a:noFill/>
          <a:ln>
            <a:noFill/>
          </a:ln>
        </p:spPr>
      </p:pic>
      <p:sp>
        <p:nvSpPr>
          <p:cNvPr id="563" name="Google Shape;563;g1066244c191_0_133"/>
          <p:cNvSpPr/>
          <p:nvPr/>
        </p:nvSpPr>
        <p:spPr>
          <a:xfrm>
            <a:off x="265327" y="376925"/>
            <a:ext cx="4945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Direcciones de trabajo futuras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g1066244c191_0_133"/>
          <p:cNvSpPr/>
          <p:nvPr/>
        </p:nvSpPr>
        <p:spPr>
          <a:xfrm>
            <a:off x="8594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g1066244c191_0_133"/>
          <p:cNvSpPr/>
          <p:nvPr/>
        </p:nvSpPr>
        <p:spPr>
          <a:xfrm>
            <a:off x="9488921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1066244c191_0_133"/>
          <p:cNvSpPr/>
          <p:nvPr/>
        </p:nvSpPr>
        <p:spPr>
          <a:xfrm>
            <a:off x="3812548" y="12914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g1066244c191_0_133"/>
          <p:cNvSpPr/>
          <p:nvPr/>
        </p:nvSpPr>
        <p:spPr>
          <a:xfrm>
            <a:off x="6632743" y="1286300"/>
            <a:ext cx="1993200" cy="423000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g1066244c191_0_133"/>
          <p:cNvSpPr/>
          <p:nvPr/>
        </p:nvSpPr>
        <p:spPr>
          <a:xfrm>
            <a:off x="9488720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g1066244c191_0_133"/>
          <p:cNvSpPr/>
          <p:nvPr/>
        </p:nvSpPr>
        <p:spPr>
          <a:xfrm>
            <a:off x="6630898" y="12863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g1066244c191_0_133"/>
          <p:cNvSpPr/>
          <p:nvPr/>
        </p:nvSpPr>
        <p:spPr>
          <a:xfrm>
            <a:off x="3811772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00AAB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g1066244c191_0_133"/>
          <p:cNvSpPr/>
          <p:nvPr/>
        </p:nvSpPr>
        <p:spPr>
          <a:xfrm>
            <a:off x="859046" y="1291400"/>
            <a:ext cx="1809900" cy="587400"/>
          </a:xfrm>
          <a:prstGeom prst="homePlate">
            <a:avLst>
              <a:gd name="adj" fmla="val 40073"/>
            </a:avLst>
          </a:prstGeom>
          <a:solidFill>
            <a:srgbClr val="48AC7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1066244c191_0_133"/>
          <p:cNvSpPr/>
          <p:nvPr/>
        </p:nvSpPr>
        <p:spPr>
          <a:xfrm>
            <a:off x="6649700" y="13286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Ing. </a:t>
            </a: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Software 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3" name="Google Shape;573;g1066244c191_0_133"/>
          <p:cNvSpPr/>
          <p:nvPr/>
        </p:nvSpPr>
        <p:spPr>
          <a:xfrm>
            <a:off x="3802800" y="1379275"/>
            <a:ext cx="18099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1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4" name="Google Shape;574;g1066244c191_0_133"/>
          <p:cNvSpPr/>
          <p:nvPr/>
        </p:nvSpPr>
        <p:spPr>
          <a:xfrm>
            <a:off x="810150" y="1333775"/>
            <a:ext cx="15828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19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Bases de datos</a:t>
            </a:r>
            <a:endParaRPr sz="19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75" name="Google Shape;575;g1066244c191_0_133"/>
          <p:cNvSpPr/>
          <p:nvPr/>
        </p:nvSpPr>
        <p:spPr>
          <a:xfrm>
            <a:off x="9495625" y="1333775"/>
            <a:ext cx="1643700" cy="4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Proyecto 2</a:t>
            </a:r>
            <a:endParaRPr sz="2200" b="1" i="0" u="none" strike="noStrike" cap="none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576" name="Google Shape;576;g1066244c191_0_133"/>
          <p:cNvGrpSpPr/>
          <p:nvPr/>
        </p:nvGrpSpPr>
        <p:grpSpPr>
          <a:xfrm>
            <a:off x="7016850" y="2306088"/>
            <a:ext cx="1088700" cy="830400"/>
            <a:chOff x="368350" y="2234988"/>
            <a:chExt cx="1088700" cy="830400"/>
          </a:xfrm>
        </p:grpSpPr>
        <p:sp>
          <p:nvSpPr>
            <p:cNvPr id="577" name="Google Shape;577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8" name="Google Shape;578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79" name="Google Shape;579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0" name="Google Shape;580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1" name="Google Shape;581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2" name="Google Shape;582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3" name="Google Shape;583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84" name="Google Shape;584;g1066244c191_0_133"/>
          <p:cNvGrpSpPr/>
          <p:nvPr/>
        </p:nvGrpSpPr>
        <p:grpSpPr>
          <a:xfrm>
            <a:off x="4216100" y="2367863"/>
            <a:ext cx="1088700" cy="830400"/>
            <a:chOff x="673150" y="2539788"/>
            <a:chExt cx="1088700" cy="830400"/>
          </a:xfrm>
        </p:grpSpPr>
        <p:sp>
          <p:nvSpPr>
            <p:cNvPr id="585" name="Google Shape;585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6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</a:t>
              </a:r>
              <a:r>
                <a:rPr lang="en-US" sz="16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plicación web</a:t>
              </a:r>
              <a:endParaRPr sz="16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6" name="Google Shape;586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7" name="Google Shape;587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8" name="Google Shape;588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89" name="Google Shape;589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0" name="Google Shape;590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1" name="Google Shape;591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92" name="Google Shape;592;g1066244c191_0_133"/>
          <p:cNvGrpSpPr/>
          <p:nvPr/>
        </p:nvGrpSpPr>
        <p:grpSpPr>
          <a:xfrm>
            <a:off x="1242275" y="2378663"/>
            <a:ext cx="1088700" cy="830400"/>
            <a:chOff x="673150" y="2539788"/>
            <a:chExt cx="1088700" cy="830400"/>
          </a:xfrm>
        </p:grpSpPr>
        <p:sp>
          <p:nvSpPr>
            <p:cNvPr id="593" name="Google Shape;593;g1066244c191_0_133"/>
            <p:cNvSpPr/>
            <p:nvPr/>
          </p:nvSpPr>
          <p:spPr>
            <a:xfrm>
              <a:off x="673150" y="25397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700" b="1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O</a:t>
              </a:r>
              <a:r>
                <a:rPr lang="en-US" sz="17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tras variables</a:t>
              </a:r>
              <a:endParaRPr sz="17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4" name="Google Shape;594;g1066244c191_0_133"/>
            <p:cNvSpPr/>
            <p:nvPr/>
          </p:nvSpPr>
          <p:spPr>
            <a:xfrm rot="-5400000">
              <a:off x="74989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5" name="Google Shape;595;g1066244c191_0_133"/>
            <p:cNvSpPr/>
            <p:nvPr/>
          </p:nvSpPr>
          <p:spPr>
            <a:xfrm rot="-5400000">
              <a:off x="926637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6" name="Google Shape;596;g1066244c191_0_133"/>
            <p:cNvSpPr/>
            <p:nvPr/>
          </p:nvSpPr>
          <p:spPr>
            <a:xfrm rot="-5400000">
              <a:off x="1103379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7" name="Google Shape;597;g1066244c191_0_133"/>
            <p:cNvSpPr/>
            <p:nvPr/>
          </p:nvSpPr>
          <p:spPr>
            <a:xfrm rot="-5400000">
              <a:off x="1280122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8" name="Google Shape;598;g1066244c191_0_133"/>
            <p:cNvSpPr/>
            <p:nvPr/>
          </p:nvSpPr>
          <p:spPr>
            <a:xfrm rot="-5400000">
              <a:off x="1456884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99" name="Google Shape;599;g1066244c191_0_133"/>
            <p:cNvSpPr/>
            <p:nvPr/>
          </p:nvSpPr>
          <p:spPr>
            <a:xfrm rot="-5400000">
              <a:off x="1633626" y="25997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600" name="Google Shape;600;g1066244c191_0_133"/>
          <p:cNvGrpSpPr/>
          <p:nvPr/>
        </p:nvGrpSpPr>
        <p:grpSpPr>
          <a:xfrm>
            <a:off x="9836250" y="2306088"/>
            <a:ext cx="1088700" cy="830400"/>
            <a:chOff x="368350" y="2234988"/>
            <a:chExt cx="1088700" cy="830400"/>
          </a:xfrm>
        </p:grpSpPr>
        <p:sp>
          <p:nvSpPr>
            <p:cNvPr id="601" name="Google Shape;601;g1066244c191_0_133"/>
            <p:cNvSpPr/>
            <p:nvPr/>
          </p:nvSpPr>
          <p:spPr>
            <a:xfrm>
              <a:off x="368350" y="2234988"/>
              <a:ext cx="1088700" cy="8304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  <a:effectLst>
              <a:outerShdw blurRad="85725" dist="57150" dir="7080000" algn="bl" rotWithShape="0">
                <a:srgbClr val="000000">
                  <a:alpha val="1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800" b="1" i="0" u="none" strike="noStrike" cap="none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Incluir ML o VR</a:t>
              </a:r>
              <a:endParaRPr sz="1800" b="1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2" name="Google Shape;602;g1066244c191_0_133"/>
            <p:cNvSpPr/>
            <p:nvPr/>
          </p:nvSpPr>
          <p:spPr>
            <a:xfrm rot="-5400000">
              <a:off x="44509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3" name="Google Shape;603;g1066244c191_0_133"/>
            <p:cNvSpPr/>
            <p:nvPr/>
          </p:nvSpPr>
          <p:spPr>
            <a:xfrm rot="-5400000">
              <a:off x="621837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4" name="Google Shape;604;g1066244c191_0_133"/>
            <p:cNvSpPr/>
            <p:nvPr/>
          </p:nvSpPr>
          <p:spPr>
            <a:xfrm rot="-5400000">
              <a:off x="798579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5" name="Google Shape;605;g1066244c191_0_133"/>
            <p:cNvSpPr/>
            <p:nvPr/>
          </p:nvSpPr>
          <p:spPr>
            <a:xfrm rot="-5400000">
              <a:off x="975322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6" name="Google Shape;606;g1066244c191_0_133"/>
            <p:cNvSpPr/>
            <p:nvPr/>
          </p:nvSpPr>
          <p:spPr>
            <a:xfrm rot="-5400000">
              <a:off x="1152084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607" name="Google Shape;607;g1066244c191_0_133"/>
            <p:cNvSpPr/>
            <p:nvPr/>
          </p:nvSpPr>
          <p:spPr>
            <a:xfrm rot="-5400000">
              <a:off x="1328826" y="2294924"/>
              <a:ext cx="73200" cy="73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608" name="Google Shape;608;g1066244c191_0_133"/>
          <p:cNvSpPr/>
          <p:nvPr/>
        </p:nvSpPr>
        <p:spPr>
          <a:xfrm rot="10800000" flipH="1">
            <a:off x="4819328" y="514742"/>
            <a:ext cx="826794" cy="457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09" name="Google Shape;609;g1066244c191_0_133"/>
          <p:cNvSpPr/>
          <p:nvPr/>
        </p:nvSpPr>
        <p:spPr>
          <a:xfrm>
            <a:off x="52765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g1066244c191_0_133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g1066244c191_0_133"/>
          <p:cNvSpPr/>
          <p:nvPr/>
        </p:nvSpPr>
        <p:spPr>
          <a:xfrm>
            <a:off x="265315" y="80232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g1066244c191_0_133"/>
          <p:cNvSpPr txBox="1"/>
          <p:nvPr/>
        </p:nvSpPr>
        <p:spPr>
          <a:xfrm>
            <a:off x="2745075" y="60521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g1066244c191_0_133"/>
          <p:cNvSpPr/>
          <p:nvPr/>
        </p:nvSpPr>
        <p:spPr>
          <a:xfrm>
            <a:off x="7457802" y="594958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Puede añadir, eliminar o cambiar algunas direcciones de trabajo futuras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g1066244c191_0_133"/>
          <p:cNvSpPr/>
          <p:nvPr/>
        </p:nvSpPr>
        <p:spPr>
          <a:xfrm>
            <a:off x="69002" y="3812733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Eliminar esto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 estudia</a:t>
            </a:r>
            <a:r>
              <a:rPr lang="en-US" i="1">
                <a:solidFill>
                  <a:schemeClr val="accent2"/>
                </a:solidFill>
              </a:rPr>
              <a:t>s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Ingeniería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Matemática</a:t>
            </a:r>
            <a:endParaRPr i="1">
              <a:solidFill>
                <a:schemeClr val="accent2"/>
              </a:solidFill>
            </a:endParaRPr>
          </a:p>
        </p:txBody>
      </p:sp>
      <p:sp>
        <p:nvSpPr>
          <p:cNvPr id="615" name="Google Shape;615;g1066244c191_0_133"/>
          <p:cNvSpPr/>
          <p:nvPr/>
        </p:nvSpPr>
        <p:spPr>
          <a:xfrm>
            <a:off x="5646138" y="802325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nombra los cursos en los que podrías seguir trabajando en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g1066244c191_0_133"/>
          <p:cNvSpPr/>
          <p:nvPr/>
        </p:nvSpPr>
        <p:spPr>
          <a:xfrm rot="10800000" flipH="1">
            <a:off x="5050475" y="1024007"/>
            <a:ext cx="811836" cy="2944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7" name="Google Shape;617;g1066244c191_0_133"/>
          <p:cNvSpPr/>
          <p:nvPr/>
        </p:nvSpPr>
        <p:spPr>
          <a:xfrm rot="10800000">
            <a:off x="10334499" y="947808"/>
            <a:ext cx="806652" cy="4326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8" name="Google Shape;618;g1066244c191_0_133"/>
          <p:cNvSpPr/>
          <p:nvPr/>
        </p:nvSpPr>
        <p:spPr>
          <a:xfrm rot="-3788704">
            <a:off x="8003177" y="1401254"/>
            <a:ext cx="806653" cy="43264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19" name="Google Shape;619;g1066244c191_0_133"/>
          <p:cNvSpPr/>
          <p:nvPr/>
        </p:nvSpPr>
        <p:spPr>
          <a:xfrm>
            <a:off x="4407763" y="3990850"/>
            <a:ext cx="48270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diga qué podría hacer, en los siguientes cursos, para mejorar este proyecto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g1066244c191_0_133"/>
          <p:cNvSpPr/>
          <p:nvPr/>
        </p:nvSpPr>
        <p:spPr>
          <a:xfrm rot="5763114" flipH="1">
            <a:off x="48218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21" name="Google Shape;621;g1066244c191_0_133"/>
          <p:cNvSpPr/>
          <p:nvPr/>
        </p:nvSpPr>
        <p:spPr>
          <a:xfrm rot="5763114" flipH="1">
            <a:off x="7260283" y="3386199"/>
            <a:ext cx="811824" cy="2944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22" name="Google Shape;622;g1066244c191_0_133"/>
          <p:cNvSpPr/>
          <p:nvPr/>
        </p:nvSpPr>
        <p:spPr>
          <a:xfrm rot="9163861" flipH="1">
            <a:off x="8936681" y="3462420"/>
            <a:ext cx="811824" cy="294405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10"/>
          <p:cNvSpPr/>
          <p:nvPr/>
        </p:nvSpPr>
        <p:spPr>
          <a:xfrm>
            <a:off x="265320" y="376920"/>
            <a:ext cx="540216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Informe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aceptado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22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OSF.IO</a:t>
            </a: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10"/>
          <p:cNvSpPr/>
          <p:nvPr/>
        </p:nvSpPr>
        <p:spPr>
          <a:xfrm rot="10800000" flipH="1">
            <a:off x="4321521" y="468155"/>
            <a:ext cx="945756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0" name="Google Shape;630;p10"/>
          <p:cNvSpPr/>
          <p:nvPr/>
        </p:nvSpPr>
        <p:spPr>
          <a:xfrm>
            <a:off x="4971720" y="3366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10"/>
          <p:cNvSpPr/>
          <p:nvPr/>
        </p:nvSpPr>
        <p:spPr>
          <a:xfrm>
            <a:off x="2623800" y="2240875"/>
            <a:ext cx="3649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la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cita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del informe</a:t>
            </a:r>
            <a:br>
              <a:rPr lang="en-US" sz="180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OSF PREPRINTS y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enlace. No, no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los OSF projects,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pero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sí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OSF Preprints.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10"/>
          <p:cNvSpPr/>
          <p:nvPr/>
        </p:nvSpPr>
        <p:spPr>
          <a:xfrm rot="10800000" flipH="1">
            <a:off x="2087873" y="2693743"/>
            <a:ext cx="618840" cy="4895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3" name="Google Shape;633;p10"/>
          <p:cNvSpPr/>
          <p:nvPr/>
        </p:nvSpPr>
        <p:spPr>
          <a:xfrm>
            <a:off x="418325" y="3107875"/>
            <a:ext cx="6126000" cy="9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Julián Ramírez, Andrés Salazar, Simón Marín, Mauricio Toro. </a:t>
            </a:r>
            <a:r>
              <a:rPr lang="en-US" sz="2200" dirty="0">
                <a:solidFill>
                  <a:srgbClr val="001E33"/>
                </a:solidFill>
              </a:rPr>
              <a:t>Energy and Storage Optimization in Precision Livestock Farming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Informe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técnico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, Universidad EAFIT, 2021. https://doi.org/10.31219/osf.io/du8yt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10"/>
          <p:cNvSpPr/>
          <p:nvPr/>
        </p:nvSpPr>
        <p:spPr>
          <a:xfrm>
            <a:off x="2640426" y="5215875"/>
            <a:ext cx="35088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una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pantalla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informe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publicado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osf.io y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círculo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10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10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10"/>
          <p:cNvSpPr/>
          <p:nvPr/>
        </p:nvSpPr>
        <p:spPr>
          <a:xfrm flipH="1">
            <a:off x="7405536" y="5261857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38" name="Google Shape;638;p10"/>
          <p:cNvSpPr/>
          <p:nvPr/>
        </p:nvSpPr>
        <p:spPr>
          <a:xfrm>
            <a:off x="5509326" y="6128750"/>
            <a:ext cx="34254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a los </a:t>
            </a:r>
            <a:r>
              <a:rPr lang="en-US" i="1">
                <a:solidFill>
                  <a:schemeClr val="accent2"/>
                </a:solidFill>
              </a:rPr>
              <a:t>monitores 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y al profesores entre los autores, por favor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9" name="Google Shape;639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31576" y="1829064"/>
            <a:ext cx="5550945" cy="36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10"/>
          <p:cNvSpPr/>
          <p:nvPr/>
        </p:nvSpPr>
        <p:spPr>
          <a:xfrm flipH="1">
            <a:off x="5920511" y="4581882"/>
            <a:ext cx="530658" cy="8330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1" name="Google Shape;641;p10"/>
          <p:cNvSpPr txBox="1"/>
          <p:nvPr/>
        </p:nvSpPr>
        <p:spPr>
          <a:xfrm>
            <a:off x="926000" y="60463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10"/>
          <p:cNvSpPr/>
          <p:nvPr/>
        </p:nvSpPr>
        <p:spPr>
          <a:xfrm>
            <a:off x="4321529" y="10574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Elimine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diapositiva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si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informe no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fue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presentado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a OSF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10"/>
          <p:cNvSpPr/>
          <p:nvPr/>
        </p:nvSpPr>
        <p:spPr>
          <a:xfrm rot="9395086" flipH="1">
            <a:off x="716280" y="2541321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4" name="Google Shape;644;p10"/>
          <p:cNvSpPr/>
          <p:nvPr/>
        </p:nvSpPr>
        <p:spPr>
          <a:xfrm>
            <a:off x="121679" y="19409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ejemplo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citación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10"/>
          <p:cNvSpPr/>
          <p:nvPr/>
        </p:nvSpPr>
        <p:spPr>
          <a:xfrm rot="9395086" flipH="1">
            <a:off x="8474505" y="1542496"/>
            <a:ext cx="618825" cy="4895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46" name="Google Shape;646;p10"/>
          <p:cNvSpPr/>
          <p:nvPr/>
        </p:nvSpPr>
        <p:spPr>
          <a:xfrm>
            <a:off x="8413304" y="94210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 es un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ejemplo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pantalla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de un informe anterior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0"/>
          <p:cNvSpPr/>
          <p:nvPr/>
        </p:nvSpPr>
        <p:spPr>
          <a:xfrm>
            <a:off x="6751675" y="1710075"/>
            <a:ext cx="13398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2" name="Google Shape;652;gadd317ae2b_0_117"/>
          <p:cNvPicPr preferRelativeResize="0"/>
          <p:nvPr/>
        </p:nvPicPr>
        <p:blipFill rotWithShape="1">
          <a:blip r:embed="rId3">
            <a:alphaModFix/>
          </a:blip>
          <a:srcRect l="20134"/>
          <a:stretch/>
        </p:blipFill>
        <p:spPr>
          <a:xfrm>
            <a:off x="-47400" y="0"/>
            <a:ext cx="9787201" cy="68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Google Shape;653;gadd317ae2b_0_117"/>
          <p:cNvSpPr/>
          <p:nvPr/>
        </p:nvSpPr>
        <p:spPr>
          <a:xfrm>
            <a:off x="-53831" y="-8709"/>
            <a:ext cx="12254399" cy="68667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7000">
                <a:schemeClr val="lt1"/>
              </a:gs>
              <a:gs pos="100000">
                <a:schemeClr val="l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en-US" sz="60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¡GRACIAS</a:t>
            </a:r>
            <a:r>
              <a:rPr lang="en-US" sz="6000">
                <a:solidFill>
                  <a:srgbClr val="001E33"/>
                </a:solidFill>
              </a:rPr>
              <a:t>!</a:t>
            </a:r>
            <a:r>
              <a:rPr lang="en-US" sz="6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!</a:t>
            </a:r>
            <a:endParaRPr sz="60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add317ae2b_0_117"/>
          <p:cNvSpPr txBox="1"/>
          <p:nvPr/>
        </p:nvSpPr>
        <p:spPr>
          <a:xfrm>
            <a:off x="5046225" y="4020625"/>
            <a:ext cx="6945600" cy="12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Con el apoyo de </a:t>
            </a:r>
            <a:endParaRPr sz="1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Los dos primeros autores fueron apoyados por la beca Sapiencia, financiada por el municipio de Medellín. Todos los autores agradecen a la Vicerrectoría de Descubrimiento y Creación, de la Universidad EAFIT, su apoyo en esta investigación.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5" name="Google Shape;655;gadd317ae2b_0_117"/>
          <p:cNvSpPr/>
          <p:nvPr/>
        </p:nvSpPr>
        <p:spPr>
          <a:xfrm>
            <a:off x="3546885" y="2762675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olvides los reconocimientos a tu beca (si la tienes) P</a:t>
            </a:r>
            <a:r>
              <a:rPr lang="en-US" i="1">
                <a:solidFill>
                  <a:schemeClr val="accent2"/>
                </a:solidFill>
              </a:rPr>
              <a:t>a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ra los demás, para quien paga tu matrícula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gadd317ae2b_0_117"/>
          <p:cNvSpPr/>
          <p:nvPr/>
        </p:nvSpPr>
        <p:spPr>
          <a:xfrm rot="10800000">
            <a:off x="6307580" y="3556275"/>
            <a:ext cx="324270" cy="8430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57" name="Google Shape;657;gadd317ae2b_0_117"/>
          <p:cNvSpPr/>
          <p:nvPr/>
        </p:nvSpPr>
        <p:spPr>
          <a:xfrm>
            <a:off x="5249940" y="102434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gadd317ae2b_0_117"/>
          <p:cNvSpPr txBox="1"/>
          <p:nvPr/>
        </p:nvSpPr>
        <p:spPr>
          <a:xfrm>
            <a:off x="8236550" y="60702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gadd317ae2b_0_117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gadd317ae2b_0_117"/>
          <p:cNvSpPr/>
          <p:nvPr/>
        </p:nvSpPr>
        <p:spPr>
          <a:xfrm rot="10800000" flipH="1">
            <a:off x="2539475" y="566310"/>
            <a:ext cx="800658" cy="76383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661" name="Google Shape;661;gadd317ae2b_0_117"/>
          <p:cNvSpPr/>
          <p:nvPr/>
        </p:nvSpPr>
        <p:spPr>
          <a:xfrm>
            <a:off x="2950660" y="119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B45F06"/>
                </a:solidFill>
                <a:latin typeface="Arial"/>
                <a:ea typeface="Arial"/>
                <a:cs typeface="Arial"/>
                <a:sym typeface="Arial"/>
              </a:rPr>
              <a:t>Puede cambiar esta fotografía</a:t>
            </a:r>
            <a:endParaRPr sz="1400" b="0" i="0" u="none" strike="noStrike" cap="none">
              <a:solidFill>
                <a:srgbClr val="B45F06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"/>
          <p:cNvSpPr/>
          <p:nvPr/>
        </p:nvSpPr>
        <p:spPr>
          <a:xfrm rot="10800000" flipH="1">
            <a:off x="2829600" y="206772"/>
            <a:ext cx="919620" cy="2958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04" name="Google Shape;204;p2"/>
          <p:cNvSpPr/>
          <p:nvPr/>
        </p:nvSpPr>
        <p:spPr>
          <a:xfrm>
            <a:off x="3280080" y="31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52560" y="1645920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728640" y="1900800"/>
            <a:ext cx="2102100" cy="21936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3599280" y="1903680"/>
            <a:ext cx="2102040" cy="219348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551040" y="4180680"/>
            <a:ext cx="2192760" cy="2122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Oscar David Vasco Correa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Realización de informe y algoritmos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635040" y="4180680"/>
            <a:ext cx="2192760" cy="1445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Felipe Uribe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>
                <a:solidFill>
                  <a:srgbClr val="001E33"/>
                </a:solidFill>
              </a:rPr>
              <a:t>Realización de informe y algortimos</a:t>
            </a:r>
            <a:endParaRPr lang="en-US"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"/>
          <p:cNvSpPr/>
          <p:nvPr/>
        </p:nvSpPr>
        <p:spPr>
          <a:xfrm>
            <a:off x="3135855" y="10644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Ponga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una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foto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sonriente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y</a:t>
            </a:r>
            <a:br>
              <a:rPr lang="en-US" sz="1800" b="0" i="0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nombre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"/>
          <p:cNvSpPr/>
          <p:nvPr/>
        </p:nvSpPr>
        <p:spPr>
          <a:xfrm rot="10800000" flipH="1">
            <a:off x="2555175" y="1727038"/>
            <a:ext cx="774144" cy="2958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15" name="Google Shape;215;p2"/>
          <p:cNvSpPr/>
          <p:nvPr/>
        </p:nvSpPr>
        <p:spPr>
          <a:xfrm>
            <a:off x="1910025" y="5608593"/>
            <a:ext cx="3223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Por favor,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cuál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fue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su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contribución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este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trabajo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-US" sz="1400" b="1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2-3 palabras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"/>
          <p:cNvSpPr/>
          <p:nvPr/>
        </p:nvSpPr>
        <p:spPr>
          <a:xfrm rot="10800000">
            <a:off x="4018650" y="1644327"/>
            <a:ext cx="637686" cy="4286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17" name="Google Shape;217;p2"/>
          <p:cNvSpPr/>
          <p:nvPr/>
        </p:nvSpPr>
        <p:spPr>
          <a:xfrm>
            <a:off x="9692640" y="85572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primera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815040" y="6160680"/>
            <a:ext cx="6915240" cy="4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http://github.com/yourUserName/proyecto/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</a:t>
            </a:r>
            <a:r>
              <a:rPr lang="en-US" sz="2200" b="1">
                <a:solidFill>
                  <a:srgbClr val="001E33"/>
                </a:solidFill>
              </a:rPr>
              <a:t> 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Serna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 de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literatura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"/>
          <p:cNvSpPr/>
          <p:nvPr/>
        </p:nvSpPr>
        <p:spPr>
          <a:xfrm>
            <a:off x="7682150" y="604527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Incluya la URL donde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se encuentra su proyecto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y eliminar el círculo</a:t>
            </a:r>
            <a:endParaRPr sz="1400" b="0" i="1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"/>
          <p:cNvSpPr/>
          <p:nvPr/>
        </p:nvSpPr>
        <p:spPr>
          <a:xfrm>
            <a:off x="6996626" y="6335156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23" name="Google Shape;223;p2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utilizar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color rojo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las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diapositivas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6">
              <a:alphaModFix/>
            </a:blip>
            <a:srcRect b="16686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27" name="Google Shape;227;p2"/>
          <p:cNvSpPr/>
          <p:nvPr/>
        </p:nvSpPr>
        <p:spPr>
          <a:xfrm>
            <a:off x="3261725" y="6188925"/>
            <a:ext cx="2114700" cy="424800"/>
          </a:xfrm>
          <a:prstGeom prst="ellipse">
            <a:avLst/>
          </a:prstGeom>
          <a:noFill/>
          <a:ln w="19050" cap="flat" cmpd="sng">
            <a:solidFill>
              <a:srgbClr val="ED7D3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B4C4D46-D24C-4DCC-B613-6E73679787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5987" y="1906431"/>
            <a:ext cx="2127222" cy="2193480"/>
          </a:xfrm>
          <a:prstGeom prst="ellipse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138507AD-F642-4F92-8FA7-3F68753F7F5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96811" y="1899666"/>
            <a:ext cx="2146989" cy="2193479"/>
          </a:xfrm>
          <a:prstGeom prst="ellipse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6"/>
          <p:cNvSpPr/>
          <p:nvPr/>
        </p:nvSpPr>
        <p:spPr>
          <a:xfrm rot="10800000" flipH="1">
            <a:off x="4268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36" name="Google Shape;236;p6"/>
          <p:cNvSpPr/>
          <p:nvPr/>
        </p:nvSpPr>
        <p:spPr>
          <a:xfrm>
            <a:off x="5108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6"/>
          <p:cNvSpPr/>
          <p:nvPr/>
        </p:nvSpPr>
        <p:spPr>
          <a:xfrm>
            <a:off x="8163950" y="54435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primera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6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Tal vez no sea necesario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cambiar nada en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6"/>
          <p:cNvSpPr/>
          <p:nvPr/>
        </p:nvSpPr>
        <p:spPr>
          <a:xfrm>
            <a:off x="4435001" y="5216481"/>
            <a:ext cx="1009314" cy="9779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41" name="Google Shape;241;p6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del camino más corto restringido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más </a:t>
            </a:r>
            <a:r>
              <a:rPr lang="en-US" sz="2200" b="1">
                <a:solidFill>
                  <a:srgbClr val="001E33"/>
                </a:solidFill>
              </a:rPr>
              <a:t>c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amino</a:t>
            </a:r>
            <a:r>
              <a:rPr lang="en-US" sz="2200" b="1">
                <a:solidFill>
                  <a:srgbClr val="001E33"/>
                </a:solidFill>
              </a:rPr>
              <a:t> más corto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600" b="1">
                <a:solidFill>
                  <a:srgbClr val="001E33"/>
                </a:solidFill>
              </a:rPr>
              <a:t> restringido</a:t>
            </a: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Primer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g105e9140ba5_0_31"/>
          <p:cNvSpPr/>
          <p:nvPr/>
        </p:nvSpPr>
        <p:spPr>
          <a:xfrm rot="10800000" flipH="1">
            <a:off x="27440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64" name="Google Shape;264;g105e9140ba5_0_31"/>
          <p:cNvSpPr/>
          <p:nvPr/>
        </p:nvSpPr>
        <p:spPr>
          <a:xfrm>
            <a:off x="3584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7" name="Google Shape;267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" name="Google Shape;276;g105e9140ba5_0_31"/>
            <p:cNvCxnSpPr>
              <a:stCxn id="267" idx="5"/>
              <a:endCxn id="272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7" name="Google Shape;277;g105e9140ba5_0_31"/>
            <p:cNvCxnSpPr>
              <a:stCxn id="268" idx="6"/>
              <a:endCxn id="270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8" name="Google Shape;278;g105e9140ba5_0_31"/>
            <p:cNvCxnSpPr>
              <a:stCxn id="269" idx="6"/>
              <a:endCxn id="271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5" idx="7"/>
              <a:endCxn id="271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69" idx="7"/>
              <a:endCxn id="270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68" idx="7"/>
              <a:endCxn id="272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0" idx="7"/>
              <a:endCxn id="274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2" idx="5"/>
              <a:endCxn id="273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1" idx="6"/>
              <a:endCxn id="273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0" idx="6"/>
              <a:endCxn id="273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1" idx="7"/>
              <a:endCxn id="274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g105e9140ba5_0_31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g105e9140ba5_0_31"/>
          <p:cNvSpPr/>
          <p:nvPr/>
        </p:nvSpPr>
        <p:spPr>
          <a:xfrm flipH="1">
            <a:off x="5338488" y="4414727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290" name="Google Shape;290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ED7D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2" name="Google Shape;292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3" name="Google Shape;293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4" name="Google Shape;294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5" name="Google Shape;295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6" name="Google Shape;296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5" name="Google Shape;305;g105e9140ba5_0_31"/>
            <p:cNvCxnSpPr>
              <a:stCxn id="296" idx="5"/>
              <a:endCxn id="30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g105e9140ba5_0_31"/>
            <p:cNvCxnSpPr>
              <a:stCxn id="297" idx="6"/>
              <a:endCxn id="29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7" name="Google Shape;307;g105e9140ba5_0_31"/>
            <p:cNvCxnSpPr>
              <a:stCxn id="298" idx="6"/>
              <a:endCxn id="30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304" idx="7"/>
              <a:endCxn id="30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298" idx="7"/>
              <a:endCxn id="29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297" idx="7"/>
              <a:endCxn id="30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299" idx="7"/>
              <a:endCxn id="30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301" idx="5"/>
              <a:endCxn id="30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0" idx="6"/>
              <a:endCxn id="30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299" idx="6"/>
              <a:endCxn id="30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0" idx="7"/>
              <a:endCxn id="30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6" name="Google Shape;316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7" name="Google Shape;317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camino más corto sin superar un riesgo medio ponderado de acoso </a:t>
            </a: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8" name="Google Shape;318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g105e9140ba5_0_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105e9140ba5_0_92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Segundo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g105e9140ba5_0_92"/>
          <p:cNvSpPr/>
          <p:nvPr/>
        </p:nvSpPr>
        <p:spPr>
          <a:xfrm rot="10800000" flipH="1">
            <a:off x="3201212" y="544355"/>
            <a:ext cx="1136430" cy="839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27" name="Google Shape;327;g105e9140ba5_0_92"/>
          <p:cNvSpPr/>
          <p:nvPr/>
        </p:nvSpPr>
        <p:spPr>
          <a:xfrm>
            <a:off x="41182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105e9140ba5_0_92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9" name="Google Shape;329;g105e9140ba5_0_92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330" name="Google Shape;330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9" name="Google Shape;339;g105e9140ba5_0_92"/>
            <p:cNvCxnSpPr>
              <a:stCxn id="330" idx="5"/>
              <a:endCxn id="335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g105e9140ba5_0_92"/>
            <p:cNvCxnSpPr>
              <a:stCxn id="331" idx="6"/>
              <a:endCxn id="333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g105e9140ba5_0_92"/>
            <p:cNvCxnSpPr>
              <a:stCxn id="332" idx="6"/>
              <a:endCxn id="334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g105e9140ba5_0_92"/>
            <p:cNvCxnSpPr>
              <a:stCxn id="338" idx="7"/>
              <a:endCxn id="334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g105e9140ba5_0_92"/>
            <p:cNvCxnSpPr>
              <a:stCxn id="332" idx="7"/>
              <a:endCxn id="333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g105e9140ba5_0_92"/>
            <p:cNvCxnSpPr>
              <a:stCxn id="331" idx="7"/>
              <a:endCxn id="335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g105e9140ba5_0_92"/>
            <p:cNvCxnSpPr>
              <a:stCxn id="333" idx="7"/>
              <a:endCxn id="337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g105e9140ba5_0_92"/>
            <p:cNvCxnSpPr>
              <a:stCxn id="335" idx="5"/>
              <a:endCxn id="336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g105e9140ba5_0_92"/>
            <p:cNvCxnSpPr>
              <a:stCxn id="334" idx="6"/>
              <a:endCxn id="336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g105e9140ba5_0_92"/>
            <p:cNvCxnSpPr>
              <a:stCxn id="333" idx="6"/>
              <a:endCxn id="336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g105e9140ba5_0_92"/>
            <p:cNvCxnSpPr>
              <a:stCxn id="334" idx="7"/>
              <a:endCxn id="337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50" name="Google Shape;350;g105e9140ba5_0_92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105e9140ba5_0_92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Añada el nombre de su</a:t>
            </a:r>
            <a:b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algoritmo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g105e9140ba5_0_92"/>
          <p:cNvSpPr/>
          <p:nvPr/>
        </p:nvSpPr>
        <p:spPr>
          <a:xfrm flipH="1">
            <a:off x="5444338" y="3920352"/>
            <a:ext cx="420498" cy="139390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53" name="Google Shape;353;g105e9140ba5_0_92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105e9140ba5_0_92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Por favor, escriba el nombre de su algoritmo</a:t>
            </a:r>
            <a:endParaRPr sz="21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5" name="Google Shape;355;g105e9140ba5_0_92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6" name="Google Shape;356;g105e9140ba5_0_92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7" name="Google Shape;357;g105e9140ba5_0_92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358" name="Google Shape;358;g105e9140ba5_0_92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359" name="Google Shape;359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8" name="Google Shape;368;g105e9140ba5_0_92"/>
            <p:cNvCxnSpPr>
              <a:stCxn id="359" idx="5"/>
              <a:endCxn id="36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g105e9140ba5_0_92"/>
            <p:cNvCxnSpPr>
              <a:stCxn id="360" idx="6"/>
              <a:endCxn id="36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g105e9140ba5_0_92"/>
            <p:cNvCxnSpPr>
              <a:stCxn id="361" idx="6"/>
              <a:endCxn id="36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g105e9140ba5_0_92"/>
            <p:cNvCxnSpPr>
              <a:stCxn id="367" idx="7"/>
              <a:endCxn id="36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g105e9140ba5_0_92"/>
            <p:cNvCxnSpPr>
              <a:stCxn id="361" idx="7"/>
              <a:endCxn id="36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g105e9140ba5_0_92"/>
            <p:cNvCxnSpPr>
              <a:stCxn id="360" idx="7"/>
              <a:endCxn id="36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g105e9140ba5_0_92"/>
            <p:cNvCxnSpPr>
              <a:stCxn id="362" idx="7"/>
              <a:endCxn id="36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g105e9140ba5_0_92"/>
            <p:cNvCxnSpPr>
              <a:stCxn id="364" idx="5"/>
              <a:endCxn id="36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g105e9140ba5_0_92"/>
            <p:cNvCxnSpPr>
              <a:stCxn id="363" idx="6"/>
              <a:endCxn id="36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g105e9140ba5_0_92"/>
            <p:cNvCxnSpPr>
              <a:stCxn id="362" idx="6"/>
              <a:endCxn id="36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g105e9140ba5_0_92"/>
            <p:cNvCxnSpPr>
              <a:stCxn id="363" idx="7"/>
              <a:endCxn id="36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79" name="Google Shape;379;g105e9140ba5_0_92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0" name="Google Shape;380;g105e9140ba5_0_92"/>
          <p:cNvSpPr/>
          <p:nvPr/>
        </p:nvSpPr>
        <p:spPr>
          <a:xfrm>
            <a:off x="7848600" y="4241025"/>
            <a:ext cx="40977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Ruta con el menor riesgo promedio ponderado de acoso sin superar una distancia </a:t>
            </a: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1" name="Google Shape;381;g105e9140ba5_0_92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2" name="Google Shape;382;g105e9140ba5_0_92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"/>
          <p:cNvSpPr/>
          <p:nvPr/>
        </p:nvSpPr>
        <p:spPr>
          <a:xfrm>
            <a:off x="162000" y="4973275"/>
            <a:ext cx="698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Nombre del algoritmo para el camino más corto restringido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En este semestre, podría ser DFS, BFS, Dijkstra, A*...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por favor, elija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US" sz="14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"/>
          <p:cNvSpPr/>
          <p:nvPr/>
        </p:nvSpPr>
        <p:spPr>
          <a:xfrm rot="10800000" flipH="1">
            <a:off x="2829600" y="195259"/>
            <a:ext cx="838566" cy="2309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1" name="Google Shape;391;p3"/>
          <p:cNvSpPr/>
          <p:nvPr/>
        </p:nvSpPr>
        <p:spPr>
          <a:xfrm>
            <a:off x="3356280" y="-444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"/>
          <p:cNvSpPr/>
          <p:nvPr/>
        </p:nvSpPr>
        <p:spPr>
          <a:xfrm>
            <a:off x="5168160" y="9144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Diseñe sus propias figuras en Lucidchart o equivalente: https://www.lucidchart.com/ 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3"/>
          <p:cNvSpPr/>
          <p:nvPr/>
        </p:nvSpPr>
        <p:spPr>
          <a:xfrm>
            <a:off x="4875120" y="630156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</a:t>
            </a:r>
            <a:r>
              <a:rPr lang="en-US" i="1">
                <a:solidFill>
                  <a:schemeClr val="accent2"/>
                </a:solidFill>
              </a:rPr>
              <a:t>gráficas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p3"/>
          <p:cNvSpPr/>
          <p:nvPr/>
        </p:nvSpPr>
        <p:spPr>
          <a:xfrm>
            <a:off x="4386257" y="5965671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5" name="Google Shape;395;p3"/>
          <p:cNvSpPr/>
          <p:nvPr/>
        </p:nvSpPr>
        <p:spPr>
          <a:xfrm>
            <a:off x="7958640" y="49930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6" name="Google Shape;396;p3"/>
          <p:cNvSpPr/>
          <p:nvPr/>
        </p:nvSpPr>
        <p:spPr>
          <a:xfrm>
            <a:off x="10589366" y="753258"/>
            <a:ext cx="110592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397" name="Google Shape;397;p3"/>
          <p:cNvSpPr/>
          <p:nvPr/>
        </p:nvSpPr>
        <p:spPr>
          <a:xfrm>
            <a:off x="9558000" y="108324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Utiliza estos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>
                <a:solidFill>
                  <a:schemeClr val="accent2"/>
                </a:solidFill>
              </a:rPr>
              <a:t>c</a:t>
            </a: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olore</a:t>
            </a:r>
            <a:r>
              <a:rPr lang="en-US" i="1">
                <a:solidFill>
                  <a:schemeClr val="accent2"/>
                </a:solidFill>
              </a:rPr>
              <a:t>s para </a:t>
            </a:r>
            <a:br>
              <a:rPr lang="en-US" i="1">
                <a:solidFill>
                  <a:schemeClr val="accent2"/>
                </a:solidFill>
              </a:rPr>
            </a:br>
            <a:r>
              <a:rPr lang="en-US" i="1">
                <a:solidFill>
                  <a:schemeClr val="accent2"/>
                </a:solidFill>
              </a:rPr>
              <a:t>las gráficas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"/>
          <p:cNvSpPr/>
          <p:nvPr/>
        </p:nvSpPr>
        <p:spPr>
          <a:xfrm>
            <a:off x="8229600" y="124200"/>
            <a:ext cx="211464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0" name="Google Shape;400;p3"/>
          <p:cNvGrpSpPr/>
          <p:nvPr/>
        </p:nvGrpSpPr>
        <p:grpSpPr>
          <a:xfrm>
            <a:off x="445904" y="1762990"/>
            <a:ext cx="5974004" cy="3227596"/>
            <a:chOff x="2667000" y="1475498"/>
            <a:chExt cx="6858000" cy="3938975"/>
          </a:xfrm>
        </p:grpSpPr>
        <p:pic>
          <p:nvPicPr>
            <p:cNvPr id="401" name="Google Shape;401;p3"/>
            <p:cNvPicPr preferRelativeResize="0"/>
            <p:nvPr/>
          </p:nvPicPr>
          <p:blipFill rotWithShape="1">
            <a:blip r:embed="rId4">
              <a:alphaModFix/>
            </a:blip>
            <a:srcRect t="12021" b="11402"/>
            <a:stretch/>
          </p:blipFill>
          <p:spPr>
            <a:xfrm>
              <a:off x="2667000" y="1475498"/>
              <a:ext cx="6858000" cy="39389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2" name="Google Shape;402;p3"/>
            <p:cNvSpPr/>
            <p:nvPr/>
          </p:nvSpPr>
          <p:spPr>
            <a:xfrm>
              <a:off x="2770375" y="1526325"/>
              <a:ext cx="2655300" cy="825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3379975" y="1602525"/>
              <a:ext cx="2655300" cy="575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" name="Google Shape;404;p3"/>
          <p:cNvSpPr/>
          <p:nvPr/>
        </p:nvSpPr>
        <p:spPr>
          <a:xfrm rot="10800000" flipH="1">
            <a:off x="4495000" y="1171452"/>
            <a:ext cx="671004" cy="57547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05" name="Google Shape;405;p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3775" y="2042306"/>
            <a:ext cx="4191000" cy="2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"/>
          <p:cNvSpPr/>
          <p:nvPr/>
        </p:nvSpPr>
        <p:spPr>
          <a:xfrm flipH="1">
            <a:off x="10058881" y="4146423"/>
            <a:ext cx="671004" cy="95898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"/>
          <p:cNvSpPr/>
          <p:nvPr/>
        </p:nvSpPr>
        <p:spPr>
          <a:xfrm>
            <a:off x="584652" y="4173125"/>
            <a:ext cx="60903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Complejidad en tiempo y memoria del nombre del algoritmo. V es...E es... </a:t>
            </a:r>
            <a:r>
              <a:rPr lang="en-US" sz="1400" b="0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(En este semestre, podría ser DFS, BFS, Dijkstra, A*). Por favor, explique qué significan V y E en este problema. </a:t>
            </a:r>
            <a:r>
              <a:rPr lang="en-US" sz="1400" b="1" i="0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¡POR FAVOR HÁGALO!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5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5" name="Google Shape;415;p5"/>
          <p:cNvSpPr/>
          <p:nvPr/>
        </p:nvSpPr>
        <p:spPr>
          <a:xfrm>
            <a:off x="41490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5"/>
          <p:cNvSpPr/>
          <p:nvPr/>
        </p:nvSpPr>
        <p:spPr>
          <a:xfrm>
            <a:off x="6812235" y="10645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tabla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Powerpoint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. No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copie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capturas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pantalla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pixeladas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del informe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técnico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por favor.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18" name="Google Shape;418;p5"/>
          <p:cNvSpPr/>
          <p:nvPr/>
        </p:nvSpPr>
        <p:spPr>
          <a:xfrm>
            <a:off x="3742440" y="5360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5"/>
          <p:cNvSpPr/>
          <p:nvPr/>
        </p:nvSpPr>
        <p:spPr>
          <a:xfrm>
            <a:off x="3546805" y="5357025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20" name="Google Shape;420;p5"/>
          <p:cNvSpPr/>
          <p:nvPr/>
        </p:nvSpPr>
        <p:spPr>
          <a:xfrm>
            <a:off x="8034840" y="5069280"/>
            <a:ext cx="29325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Incluir una imagen en alta definición relacionada con el problema del acoso sexual callejero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5"/>
          <p:cNvSpPr/>
          <p:nvPr/>
        </p:nvSpPr>
        <p:spPr>
          <a:xfrm>
            <a:off x="7257944" y="4937746"/>
            <a:ext cx="602262" cy="51586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22" name="Google Shape;422;p5"/>
          <p:cNvGraphicFramePr/>
          <p:nvPr/>
        </p:nvGraphicFramePr>
        <p:xfrm>
          <a:off x="471720" y="11942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72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temporal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 de la memoria</a:t>
                      </a:r>
                      <a:endParaRPr sz="2200" b="0" u="none" strike="noStrike" cap="none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 </a:t>
                      </a:r>
                      <a:r>
                        <a:rPr lang="en-US" sz="2200" b="0" u="none" strike="noStrike" cap="none" baseline="3000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*E*2 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973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Nombre del algoritmo </a:t>
                      </a:r>
                      <a:r>
                        <a:rPr lang="en-US" sz="2200" u="none" strike="noStrike" cap="none">
                          <a:solidFill>
                            <a:schemeClr val="accent2"/>
                          </a:solidFill>
                        </a:rPr>
                        <a:t>(si ha probado dos)</a:t>
                      </a:r>
                      <a:endParaRPr sz="2200" b="0" u="none" strike="noStrike" cap="none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V*V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23" name="Google Shape;423;p5"/>
          <p:cNvSpPr/>
          <p:nvPr/>
        </p:nvSpPr>
        <p:spPr>
          <a:xfrm>
            <a:off x="8229600" y="124200"/>
            <a:ext cx="2114640" cy="515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segunda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Utilice los superíndices para representar los exponentes. </a:t>
            </a:r>
            <a:r>
              <a:rPr lang="en-US" sz="1400" b="1" i="1" u="none" strike="noStrike" cap="none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NO utilice el símbolo ^.</a:t>
            </a:r>
            <a:endParaRPr sz="1400" b="1" i="0" u="none" strike="noStrike" cap="none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5"/>
          <p:cNvSpPr/>
          <p:nvPr/>
        </p:nvSpPr>
        <p:spPr>
          <a:xfrm flipH="1">
            <a:off x="2232538" y="5453601"/>
            <a:ext cx="317358" cy="59308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rgbClr val="ED7D31"/>
            </a:solidFill>
            <a:prstDash val="solid"/>
            <a:round/>
            <a:headEnd type="none" w="sm" len="sm"/>
            <a:tailEnd type="triangle" w="med" len="med"/>
          </a:ln>
        </p:spPr>
      </p:sp>
      <p:pic>
        <p:nvPicPr>
          <p:cNvPr id="427" name="Google Shape;427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0250" y="1768400"/>
            <a:ext cx="4157674" cy="31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5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3" name="Google Shape;433;gadd317ae2b_0_20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7" cy="6855841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gadd317ae2b_0_20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 del camino más corto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add317ae2b_0_201"/>
          <p:cNvSpPr/>
          <p:nvPr/>
        </p:nvSpPr>
        <p:spPr>
          <a:xfrm>
            <a:off x="356050" y="4858925"/>
            <a:ext cx="111750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Distancia más corta obtenida sin superar un riesgo medio ponderado de acoso </a:t>
            </a:r>
            <a:r>
              <a:rPr lang="en-US" sz="22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gadd317ae2b_0_20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37" name="Google Shape;437;gadd317ae2b_0_201"/>
          <p:cNvSpPr/>
          <p:nvPr/>
        </p:nvSpPr>
        <p:spPr>
          <a:xfrm>
            <a:off x="46062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gadd317ae2b_0_201"/>
          <p:cNvSpPr/>
          <p:nvPr/>
        </p:nvSpPr>
        <p:spPr>
          <a:xfrm>
            <a:off x="5015760" y="7620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tabla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Powerpoint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. No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copie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capturas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pantalla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pixeladas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del informe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técnico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por favor.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gadd317ae2b_0_201"/>
          <p:cNvSpPr/>
          <p:nvPr/>
        </p:nvSpPr>
        <p:spPr>
          <a:xfrm rot="10800000" flipH="1">
            <a:off x="4491000" y="10222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40" name="Google Shape;440;gadd317ae2b_0_201"/>
          <p:cNvSpPr/>
          <p:nvPr/>
        </p:nvSpPr>
        <p:spPr>
          <a:xfrm>
            <a:off x="3437640" y="54370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gadd317ae2b_0_201"/>
          <p:cNvSpPr/>
          <p:nvPr/>
        </p:nvSpPr>
        <p:spPr>
          <a:xfrm>
            <a:off x="3356273" y="52667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42" name="Google Shape;442;gadd317ae2b_0_201"/>
          <p:cNvGraphicFramePr/>
          <p:nvPr/>
        </p:nvGraphicFramePr>
        <p:xfrm>
          <a:off x="333820" y="1499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5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1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Distancia más corta (metros)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Sin superar un riesgo </a:t>
                      </a: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promedio</a:t>
                      </a: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 ponderado de acoso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0.84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0.83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Luis Amigó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0.85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43" name="Google Shape;443;gadd317ae2b_0_20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gadd317ae2b_0_20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gadd317ae2b_0_20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g105e9140ba5_0_16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75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g105e9140ba5_0_161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Resultados del menor riesgo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g105e9140ba5_0_161"/>
          <p:cNvSpPr/>
          <p:nvPr/>
        </p:nvSpPr>
        <p:spPr>
          <a:xfrm>
            <a:off x="356050" y="5163725"/>
            <a:ext cx="10976400" cy="9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Menor riesgo medio ponderado de acoso obtenido sin superar una distancia </a:t>
            </a:r>
            <a:r>
              <a:rPr lang="en-US" sz="2200" b="0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d.</a:t>
            </a:r>
            <a:endParaRPr sz="2200" b="0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g105e9140ba5_0_161"/>
          <p:cNvSpPr/>
          <p:nvPr/>
        </p:nvSpPr>
        <p:spPr>
          <a:xfrm rot="10800000" flipH="1">
            <a:off x="3356267" y="269947"/>
            <a:ext cx="1300860" cy="61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4" name="Google Shape;454;g105e9140ba5_0_161"/>
          <p:cNvSpPr/>
          <p:nvPr/>
        </p:nvSpPr>
        <p:spPr>
          <a:xfrm>
            <a:off x="4377680" y="702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Mantenga este título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g105e9140ba5_0_161"/>
          <p:cNvSpPr/>
          <p:nvPr/>
        </p:nvSpPr>
        <p:spPr>
          <a:xfrm>
            <a:off x="5015760" y="838200"/>
            <a:ext cx="34254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Cree la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tabla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en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Powerpoint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. No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copie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capturas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pantalla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pixeladas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del informe </a:t>
            </a:r>
            <a:r>
              <a:rPr lang="en-US" sz="1400" b="0" i="1" u="none" strike="noStrike" cap="none" dirty="0" err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técnico</a:t>
            </a:r>
            <a:r>
              <a:rPr lang="en-US" sz="1400" b="0" i="1" u="none" strike="noStrike" cap="none" dirty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, por favor.</a:t>
            </a: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g105e9140ba5_0_161"/>
          <p:cNvSpPr/>
          <p:nvPr/>
        </p:nvSpPr>
        <p:spPr>
          <a:xfrm rot="10800000" flipH="1">
            <a:off x="4491000" y="12508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sp>
        <p:nvSpPr>
          <p:cNvPr id="457" name="Google Shape;457;g105e9140ba5_0_161"/>
          <p:cNvSpPr/>
          <p:nvPr/>
        </p:nvSpPr>
        <p:spPr>
          <a:xfrm>
            <a:off x="3437640" y="61228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Explique las tablas en su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palabras propias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g105e9140ba5_0_161"/>
          <p:cNvSpPr/>
          <p:nvPr/>
        </p:nvSpPr>
        <p:spPr>
          <a:xfrm>
            <a:off x="3356273" y="5647723"/>
            <a:ext cx="455058" cy="7290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59" name="Google Shape;459;g105e9140ba5_0_161"/>
          <p:cNvGraphicFramePr/>
          <p:nvPr/>
        </p:nvGraphicFramePr>
        <p:xfrm>
          <a:off x="333820" y="18038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85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16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9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Origen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Destino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Riesgo </a:t>
                      </a:r>
                      <a:r>
                        <a:rPr lang="en-US" sz="2200" b="1">
                          <a:solidFill>
                            <a:srgbClr val="001E33"/>
                          </a:solidFill>
                        </a:rPr>
                        <a:t>promedio</a:t>
                      </a: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 ponderado de acoso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b="1" u="none" strike="noStrike" cap="none">
                          <a:solidFill>
                            <a:srgbClr val="001E33"/>
                          </a:solidFill>
                        </a:rPr>
                        <a:t>Sin superar una distancia (metros)</a:t>
                      </a:r>
                      <a:endParaRPr sz="2200" b="1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AA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EAFIT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Medellín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5000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de Antioquia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???</a:t>
                      </a:r>
                      <a:endParaRPr sz="2200" b="0" u="none" strike="noStrike" cap="none">
                        <a:solidFill>
                          <a:srgbClr val="001E33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7000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03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Nacional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Universidad Luis Amigó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??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-US" sz="2200" u="none" strike="noStrike" cap="none">
                          <a:solidFill>
                            <a:srgbClr val="001E33"/>
                          </a:solidFill>
                        </a:rPr>
                        <a:t>6500</a:t>
                      </a:r>
                      <a:endParaRPr sz="2200" u="none" strike="noStrike" cap="none">
                        <a:solidFill>
                          <a:srgbClr val="001E33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1E3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60" name="Google Shape;460;g105e9140ba5_0_16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Complete esta diapositiva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Para la tercera entrega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g105e9140ba5_0_161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NO utilizar el color rojo en las diapositivas</a:t>
            </a:r>
            <a:endParaRPr sz="1400" b="0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g105e9140ba5_0_161"/>
          <p:cNvSpPr txBox="1"/>
          <p:nvPr/>
        </p:nvSpPr>
        <p:spPr>
          <a:xfrm>
            <a:off x="6707225" y="6014975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El tamaño de la letra debe ser de al menos 22 puntos</a:t>
            </a:r>
            <a:endParaRPr sz="1400" b="1" i="0" u="none" strike="noStrike" cap="non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1338</Words>
  <Application>Microsoft Office PowerPoint</Application>
  <PresentationFormat>Panorámica</PresentationFormat>
  <Paragraphs>214</Paragraphs>
  <Slides>14</Slides>
  <Notes>14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14</vt:i4>
      </vt:variant>
    </vt:vector>
  </HeadingPairs>
  <TitlesOfParts>
    <vt:vector size="21" baseType="lpstr">
      <vt:lpstr>Arial</vt:lpstr>
      <vt:lpstr>Calibri</vt:lpstr>
      <vt:lpstr>Times New Roman</vt:lpstr>
      <vt:lpstr>Fira Sans Extra Condensed</vt:lpstr>
      <vt:lpstr>Office Theme</vt:lpstr>
      <vt:lpstr>Office Theme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Oscar David Vasco Correa</cp:lastModifiedBy>
  <cp:revision>1</cp:revision>
  <dcterms:created xsi:type="dcterms:W3CDTF">2020-06-26T14:36:07Z</dcterms:created>
  <dcterms:modified xsi:type="dcterms:W3CDTF">2022-02-22T02:48:19Z</dcterms:modified>
</cp:coreProperties>
</file>